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7" r:id="rId3"/>
    <p:sldId id="289" r:id="rId4"/>
    <p:sldId id="265" r:id="rId5"/>
    <p:sldId id="288" r:id="rId6"/>
    <p:sldId id="266" r:id="rId7"/>
    <p:sldId id="257" r:id="rId8"/>
    <p:sldId id="309" r:id="rId9"/>
    <p:sldId id="258" r:id="rId10"/>
    <p:sldId id="259" r:id="rId11"/>
    <p:sldId id="270" r:id="rId12"/>
    <p:sldId id="260" r:id="rId13"/>
    <p:sldId id="271" r:id="rId14"/>
    <p:sldId id="285" r:id="rId15"/>
    <p:sldId id="286" r:id="rId16"/>
    <p:sldId id="287" r:id="rId17"/>
    <p:sldId id="261" r:id="rId18"/>
    <p:sldId id="262" r:id="rId19"/>
    <p:sldId id="263" r:id="rId20"/>
    <p:sldId id="264" r:id="rId21"/>
    <p:sldId id="268" r:id="rId22"/>
    <p:sldId id="269" r:id="rId23"/>
    <p:sldId id="272" r:id="rId24"/>
    <p:sldId id="273" r:id="rId25"/>
    <p:sldId id="274" r:id="rId26"/>
    <p:sldId id="275" r:id="rId27"/>
    <p:sldId id="276" r:id="rId28"/>
    <p:sldId id="267" r:id="rId29"/>
    <p:sldId id="278" r:id="rId30"/>
    <p:sldId id="279" r:id="rId31"/>
    <p:sldId id="280" r:id="rId32"/>
    <p:sldId id="277" r:id="rId33"/>
    <p:sldId id="281" r:id="rId34"/>
    <p:sldId id="282" r:id="rId35"/>
    <p:sldId id="290" r:id="rId36"/>
    <p:sldId id="291" r:id="rId37"/>
    <p:sldId id="305" r:id="rId38"/>
    <p:sldId id="292" r:id="rId39"/>
    <p:sldId id="293" r:id="rId40"/>
    <p:sldId id="294" r:id="rId41"/>
    <p:sldId id="295" r:id="rId42"/>
    <p:sldId id="296" r:id="rId43"/>
    <p:sldId id="283" r:id="rId44"/>
    <p:sldId id="284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6" r:id="rId53"/>
    <p:sldId id="307" r:id="rId54"/>
    <p:sldId id="308" r:id="rId55"/>
    <p:sldId id="311" r:id="rId56"/>
    <p:sldId id="31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75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79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01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8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14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34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80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55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03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04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02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0101E-D09A-CD47-B4D2-4D7839EF9152}" type="datetimeFigureOut">
              <a:rPr lang="en-US" smtClean="0"/>
              <a:t>05/03/19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9E88B-6690-BF41-9268-89537C54A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8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Image Stabilization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66FF"/>
                </a:solidFill>
              </a:rPr>
              <a:t>Techniques that reduce blurring associated with modest  motion of a camera</a:t>
            </a:r>
            <a:endParaRPr lang="en-GB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3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Crop Factor 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35mm film cameras produce negative images that are 36 x 24mm in size</a:t>
            </a:r>
          </a:p>
          <a:p>
            <a:r>
              <a:rPr lang="en-GB" dirty="0" smtClean="0"/>
              <a:t>This size has become an industry standard and is know known as “full frame”.</a:t>
            </a:r>
          </a:p>
          <a:p>
            <a:r>
              <a:rPr lang="en-GB" b="1" dirty="0" smtClean="0"/>
              <a:t>Full frame </a:t>
            </a:r>
            <a:r>
              <a:rPr lang="en-GB" dirty="0" smtClean="0"/>
              <a:t>digital cameras have sensors that cover this particular image area.</a:t>
            </a:r>
          </a:p>
          <a:p>
            <a:r>
              <a:rPr lang="en-GB" dirty="0" smtClean="0"/>
              <a:t>However, until fairly recently, sensors of this size were very expensive.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60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Sensor</a:t>
            </a:r>
            <a:endParaRPr lang="en-GB" dirty="0"/>
          </a:p>
        </p:txBody>
      </p:sp>
      <p:pic>
        <p:nvPicPr>
          <p:cNvPr id="4" name="Content Placeholder 3" descr="camera-sensor-size-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4" r="-1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50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Crop Factor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Camera manufacturers have in the past and continue to produced a range of digital cameras with </a:t>
            </a:r>
            <a:r>
              <a:rPr lang="en-GB" b="1" dirty="0" smtClean="0"/>
              <a:t>smaller sensors </a:t>
            </a:r>
            <a:r>
              <a:rPr lang="en-GB" dirty="0" smtClean="0"/>
              <a:t>than full frame. </a:t>
            </a:r>
          </a:p>
          <a:p>
            <a:r>
              <a:rPr lang="en-GB" dirty="0" smtClean="0"/>
              <a:t>The advantages are:</a:t>
            </a:r>
          </a:p>
          <a:p>
            <a:r>
              <a:rPr lang="en-GB" dirty="0" smtClean="0"/>
              <a:t>1) It keeps the cost down;</a:t>
            </a:r>
          </a:p>
          <a:p>
            <a:r>
              <a:rPr lang="en-GB" dirty="0" smtClean="0"/>
              <a:t>2) It </a:t>
            </a:r>
            <a:r>
              <a:rPr lang="en-GB" dirty="0"/>
              <a:t>f</a:t>
            </a:r>
            <a:r>
              <a:rPr lang="en-GB" dirty="0" smtClean="0"/>
              <a:t>acilitates smaller camera bodies and lenses </a:t>
            </a:r>
            <a:r>
              <a:rPr lang="mr-IN" dirty="0" smtClean="0"/>
              <a:t>–</a:t>
            </a:r>
            <a:r>
              <a:rPr lang="en-GB" dirty="0" smtClean="0"/>
              <a:t> hence less weight and bulk.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10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 Sizes</a:t>
            </a:r>
            <a:endParaRPr lang="en-GB" dirty="0"/>
          </a:p>
        </p:txBody>
      </p:sp>
      <p:pic>
        <p:nvPicPr>
          <p:cNvPr id="4" name="Content Placeholder 3" descr="Sensor_sizes_overlaid_inside.sv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38" r="-18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892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Crop Factor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b="1" dirty="0" smtClean="0"/>
              <a:t>Crop Factor</a:t>
            </a:r>
            <a:r>
              <a:rPr lang="en-GB" dirty="0" smtClean="0"/>
              <a:t> is the ratio of the dimensions of a camera’s imaging area compared to a reference format.</a:t>
            </a:r>
          </a:p>
          <a:p>
            <a:r>
              <a:rPr lang="en-GB" dirty="0" smtClean="0"/>
              <a:t>In the case of digital cameras the reference is the 35mm film camera’s imaging area.</a:t>
            </a:r>
          </a:p>
          <a:p>
            <a:r>
              <a:rPr lang="en-GB" dirty="0" smtClean="0"/>
              <a:t>35 x 24mm = 840 mm</a:t>
            </a:r>
            <a:r>
              <a:rPr lang="en-GB" baseline="30000" dirty="0" smtClean="0"/>
              <a:t>2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70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 smtClean="0"/>
              <a:t>The outer red box displays what a 36 x 24 mm sensor would see. The inner blue box displays what a 15 x 23 mm sensor would see using the same lens.</a:t>
            </a:r>
            <a:endParaRPr lang="en-GB" sz="2400" dirty="0"/>
          </a:p>
        </p:txBody>
      </p:sp>
      <p:pic>
        <p:nvPicPr>
          <p:cNvPr id="4" name="Content Placeholder 3" descr="Crop_Fact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87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Crop Factor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Sensors with a smaller imaging area than the standard (36 x 24mm) will see a </a:t>
            </a:r>
            <a:r>
              <a:rPr lang="en-GB" b="1" dirty="0" smtClean="0"/>
              <a:t>smaller area </a:t>
            </a:r>
            <a:r>
              <a:rPr lang="en-GB" dirty="0" smtClean="0"/>
              <a:t>of the image projected by </a:t>
            </a:r>
            <a:r>
              <a:rPr lang="en-GB" dirty="0" smtClean="0"/>
              <a:t>the lens.</a:t>
            </a:r>
            <a:endParaRPr lang="en-GB" dirty="0" smtClean="0"/>
          </a:p>
          <a:p>
            <a:r>
              <a:rPr lang="en-GB" dirty="0" smtClean="0"/>
              <a:t>In other words, the image will be </a:t>
            </a:r>
            <a:r>
              <a:rPr lang="en-GB" b="1" dirty="0" smtClean="0"/>
              <a:t>cropped</a:t>
            </a:r>
            <a:r>
              <a:rPr lang="en-GB" dirty="0"/>
              <a:t> </a:t>
            </a:r>
            <a:r>
              <a:rPr lang="en-GB" dirty="0" smtClean="0"/>
              <a:t>compared to that of a full frame sensor.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86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Crop Factor of common cameras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Multiplying a lens focal length by the </a:t>
            </a:r>
            <a:r>
              <a:rPr lang="en-GB" b="1" dirty="0"/>
              <a:t>crop factor </a:t>
            </a:r>
            <a:r>
              <a:rPr lang="en-GB" dirty="0"/>
              <a:t>gives </a:t>
            </a:r>
            <a:r>
              <a:rPr lang="en-GB" dirty="0" smtClean="0"/>
              <a:t>the </a:t>
            </a:r>
            <a:r>
              <a:rPr lang="en-GB" b="1" dirty="0" smtClean="0"/>
              <a:t>equivalent </a:t>
            </a:r>
            <a:r>
              <a:rPr lang="en-GB" b="1" dirty="0"/>
              <a:t>focal length </a:t>
            </a:r>
            <a:r>
              <a:rPr lang="en-GB" dirty="0"/>
              <a:t>of a </a:t>
            </a:r>
            <a:r>
              <a:rPr lang="en-GB" dirty="0" smtClean="0"/>
              <a:t>lens that would yield the </a:t>
            </a:r>
            <a:r>
              <a:rPr lang="en-GB" b="1" dirty="0" smtClean="0"/>
              <a:t>same field of view </a:t>
            </a:r>
            <a:r>
              <a:rPr lang="en-GB" dirty="0" smtClean="0"/>
              <a:t>if used on a full frame (FF) camera.</a:t>
            </a:r>
          </a:p>
          <a:p>
            <a:r>
              <a:rPr lang="en-GB" dirty="0" smtClean="0"/>
              <a:t>Full frame: 1</a:t>
            </a:r>
          </a:p>
          <a:p>
            <a:r>
              <a:rPr lang="en-GB" dirty="0" smtClean="0"/>
              <a:t>APS-C: 1.5 or 1.6 (Canon)</a:t>
            </a:r>
          </a:p>
          <a:p>
            <a:r>
              <a:rPr lang="en-GB" dirty="0" smtClean="0"/>
              <a:t>Micro 4/3 (Olympus, Panasonic): 1.84 </a:t>
            </a:r>
            <a:r>
              <a:rPr lang="mr-IN" dirty="0" smtClean="0"/>
              <a:t>–</a:t>
            </a:r>
            <a:r>
              <a:rPr lang="en-GB" dirty="0" smtClean="0"/>
              <a:t> 2</a:t>
            </a:r>
          </a:p>
          <a:p>
            <a:r>
              <a:rPr lang="en-GB" dirty="0" smtClean="0"/>
              <a:t>1” sensor: 2.7</a:t>
            </a:r>
          </a:p>
          <a:p>
            <a:r>
              <a:rPr lang="en-GB" dirty="0" smtClean="0"/>
              <a:t>1/2.3” (compacts): 5.6</a:t>
            </a:r>
          </a:p>
          <a:p>
            <a:r>
              <a:rPr lang="en-GB" dirty="0" smtClean="0"/>
              <a:t>iPhone 6: 7.21 (equivalent to a 28mm FF lens)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49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Reciprocal Rule and </a:t>
            </a:r>
            <a:r>
              <a:rPr lang="en-GB" dirty="0"/>
              <a:t>C</a:t>
            </a:r>
            <a:r>
              <a:rPr lang="en-GB" dirty="0" smtClean="0"/>
              <a:t>rop </a:t>
            </a:r>
            <a:r>
              <a:rPr lang="en-GB" dirty="0"/>
              <a:t>F</a:t>
            </a:r>
            <a:r>
              <a:rPr lang="en-GB" dirty="0" smtClean="0"/>
              <a:t>actor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b="1" dirty="0" smtClean="0"/>
              <a:t>Multiple the focal length of the lens by the crop factor</a:t>
            </a:r>
            <a:r>
              <a:rPr lang="en-GB" dirty="0"/>
              <a:t> </a:t>
            </a:r>
            <a:r>
              <a:rPr lang="en-GB" dirty="0" smtClean="0"/>
              <a:t>to obtain the </a:t>
            </a:r>
            <a:r>
              <a:rPr lang="en-GB" b="1" dirty="0" smtClean="0"/>
              <a:t>equivalent focal length</a:t>
            </a:r>
            <a:r>
              <a:rPr lang="en-GB" dirty="0" smtClean="0"/>
              <a:t>.</a:t>
            </a:r>
          </a:p>
          <a:p>
            <a:r>
              <a:rPr lang="en-GB" dirty="0" smtClean="0"/>
              <a:t>An APS-C 35mm lens is equivalent to:</a:t>
            </a:r>
          </a:p>
          <a:p>
            <a:r>
              <a:rPr lang="en-GB" dirty="0" smtClean="0"/>
              <a:t>1.5 x 35mm = 52.5mm full frame lens</a:t>
            </a:r>
          </a:p>
          <a:p>
            <a:r>
              <a:rPr lang="en-GB" dirty="0" smtClean="0"/>
              <a:t>An micro 4/3 25mm lens is equivalent to:</a:t>
            </a:r>
          </a:p>
          <a:p>
            <a:r>
              <a:rPr lang="en-GB" dirty="0" smtClean="0"/>
              <a:t>2 x 25mm = 50mm full frame lens</a:t>
            </a:r>
          </a:p>
          <a:p>
            <a:r>
              <a:rPr lang="en-GB" dirty="0" smtClean="0"/>
              <a:t>An APS-C 16mm lens is equivalent to a 1.5 x 16mm = 24mm full frame lens.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03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considerations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reciprocal rule suggests that if I was to use an APS-C 35mm lens I should not use a shutter speed of less that 1/50 sec (say 1/60 sec) to avoid image blur.</a:t>
            </a:r>
          </a:p>
          <a:p>
            <a:r>
              <a:rPr lang="en-GB" dirty="0" smtClean="0"/>
              <a:t>What about an APS-C 200mm lens?</a:t>
            </a:r>
          </a:p>
          <a:p>
            <a:r>
              <a:rPr lang="en-GB" dirty="0" smtClean="0"/>
              <a:t>200 x 1.5 = 1/300 sec</a:t>
            </a:r>
          </a:p>
        </p:txBody>
      </p:sp>
    </p:spTree>
    <p:extLst>
      <p:ext uri="{BB962C8B-B14F-4D97-AF65-F5344CB8AC3E}">
        <p14:creationId xmlns:p14="http://schemas.microsoft.com/office/powerpoint/2010/main" val="231084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Camera Shake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i="1" dirty="0" smtClean="0"/>
              <a:t>Camera shake is the thief of sharpness!</a:t>
            </a:r>
          </a:p>
          <a:p>
            <a:r>
              <a:rPr lang="en-GB" dirty="0"/>
              <a:t>	</a:t>
            </a:r>
            <a:r>
              <a:rPr lang="en-GB" dirty="0" smtClean="0"/>
              <a:t>If you are hand-holding a camera and lens, </a:t>
            </a:r>
            <a:r>
              <a:rPr lang="en-GB" b="1" dirty="0" smtClean="0"/>
              <a:t>they will move </a:t>
            </a:r>
            <a:r>
              <a:rPr lang="en-GB" dirty="0" smtClean="0"/>
              <a:t>as you press the shutter release.</a:t>
            </a:r>
          </a:p>
          <a:p>
            <a:r>
              <a:rPr lang="en-GB" dirty="0" smtClean="0"/>
              <a:t>Movement during exposure blurs the image.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22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Cameras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Image blur may well be more apparent with modern digital cameras than it was </a:t>
            </a:r>
            <a:r>
              <a:rPr lang="en-GB" dirty="0" smtClean="0"/>
              <a:t>with 35mm </a:t>
            </a:r>
            <a:r>
              <a:rPr lang="en-GB" dirty="0" smtClean="0"/>
              <a:t>film cameras.</a:t>
            </a:r>
          </a:p>
          <a:p>
            <a:r>
              <a:rPr lang="en-GB" dirty="0" smtClean="0"/>
              <a:t>Sensors with 24MP are now common.</a:t>
            </a:r>
          </a:p>
          <a:p>
            <a:r>
              <a:rPr lang="en-GB" dirty="0" smtClean="0"/>
              <a:t>Pro cameras may have 40 - 50MP sensors.</a:t>
            </a:r>
          </a:p>
          <a:p>
            <a:r>
              <a:rPr lang="en-GB" dirty="0" smtClean="0"/>
              <a:t>This suggests that if we display these high resolution images on a large scale we may have to use even higher shutter speeds to retain tack sharpness!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17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 Sizes</a:t>
            </a:r>
            <a:endParaRPr lang="en-GB" dirty="0"/>
          </a:p>
        </p:txBody>
      </p:sp>
      <p:pic>
        <p:nvPicPr>
          <p:cNvPr id="4" name="Content Placeholder 3" descr="camera-sensor-size-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r="23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453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 Sizes</a:t>
            </a:r>
            <a:endParaRPr lang="en-GB" dirty="0"/>
          </a:p>
        </p:txBody>
      </p:sp>
      <p:pic>
        <p:nvPicPr>
          <p:cNvPr id="4" name="Content Placeholder 3" descr="camera-sensor-size-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9" r="-17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186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 Sizes</a:t>
            </a:r>
            <a:endParaRPr lang="en-GB" dirty="0"/>
          </a:p>
        </p:txBody>
      </p:sp>
      <p:pic>
        <p:nvPicPr>
          <p:cNvPr id="4" name="Content Placeholder 3" descr="camera-sensor-size-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68" r="-16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772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 Sizes</a:t>
            </a:r>
            <a:endParaRPr lang="en-GB" dirty="0"/>
          </a:p>
        </p:txBody>
      </p:sp>
      <p:pic>
        <p:nvPicPr>
          <p:cNvPr id="4" name="Content Placeholder 3" descr="camera-sensor-size-28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47" r="-16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955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 Sizes</a:t>
            </a:r>
            <a:endParaRPr lang="en-GB" dirty="0"/>
          </a:p>
        </p:txBody>
      </p:sp>
      <p:pic>
        <p:nvPicPr>
          <p:cNvPr id="4" name="Content Placeholder 3" descr="camera-sensor-size-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4" r="-16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657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 Sizes</a:t>
            </a:r>
            <a:endParaRPr lang="en-GB" dirty="0"/>
          </a:p>
        </p:txBody>
      </p:sp>
      <p:pic>
        <p:nvPicPr>
          <p:cNvPr id="4" name="Content Placeholder 3" descr="camera-sensor-size-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42" r="-16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92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Smartphone Sensors</a:t>
            </a:r>
            <a:endParaRPr lang="en-GB" dirty="0"/>
          </a:p>
        </p:txBody>
      </p:sp>
      <p:pic>
        <p:nvPicPr>
          <p:cNvPr id="4" name="Content Placeholder 3" descr="Camera Sensor Sizes 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08" r="-18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251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Image Stabilization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There are two major types of implementation:</a:t>
            </a:r>
          </a:p>
          <a:p>
            <a:r>
              <a:rPr lang="en-GB" b="1" dirty="0" smtClean="0"/>
              <a:t>Optical Image </a:t>
            </a:r>
            <a:r>
              <a:rPr lang="en-GB" b="1" dirty="0"/>
              <a:t>S</a:t>
            </a:r>
            <a:r>
              <a:rPr lang="en-GB" b="1" dirty="0" smtClean="0"/>
              <a:t>tabilization </a:t>
            </a:r>
            <a:r>
              <a:rPr lang="en-GB" dirty="0" smtClean="0"/>
              <a:t>(OIS, IS or OS)</a:t>
            </a:r>
          </a:p>
          <a:p>
            <a:r>
              <a:rPr lang="en-GB" b="1" dirty="0" smtClean="0"/>
              <a:t>In-body Image Stabilization </a:t>
            </a:r>
            <a:r>
              <a:rPr lang="en-GB" dirty="0" smtClean="0"/>
              <a:t>(IBIS)</a:t>
            </a:r>
          </a:p>
          <a:p>
            <a:r>
              <a:rPr lang="en-GB" dirty="0" smtClean="0"/>
              <a:t>Because cameras are a three dimensional tool, image stabilization needs to work on up to </a:t>
            </a:r>
            <a:r>
              <a:rPr lang="en-GB" b="1" dirty="0" smtClean="0"/>
              <a:t>six different planes</a:t>
            </a:r>
            <a:r>
              <a:rPr lang="en-GB" dirty="0" smtClean="0"/>
              <a:t> to properly correct camera movement.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58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Camera Movements</a:t>
            </a:r>
            <a:endParaRPr lang="en-GB" dirty="0"/>
          </a:p>
        </p:txBody>
      </p:sp>
      <p:pic>
        <p:nvPicPr>
          <p:cNvPr id="4" name="Content Placeholder 3" descr="Image-Stabilization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44" r="-15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331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Image Blur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Movement of the camera during exposure will result in image blur.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_DSF06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30" y="2826154"/>
            <a:ext cx="5423471" cy="36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3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Camera Movements</a:t>
            </a:r>
            <a:endParaRPr lang="en-GB" dirty="0"/>
          </a:p>
        </p:txBody>
      </p:sp>
      <p:pic>
        <p:nvPicPr>
          <p:cNvPr id="4" name="Content Placeholder 3" descr="sony_a7ii_internal_5-axis_stabiliza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178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Camera Movements</a:t>
            </a:r>
            <a:endParaRPr lang="en-GB" dirty="0"/>
          </a:p>
        </p:txBody>
      </p:sp>
      <p:pic>
        <p:nvPicPr>
          <p:cNvPr id="6" name="Content Placeholder 5" descr="Sony-stabilization-other-680x3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b="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199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Image Stabilization (O.I.S.)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Lens stabilization employs a </a:t>
            </a:r>
            <a:r>
              <a:rPr lang="en-GB" i="1" dirty="0" smtClean="0"/>
              <a:t>floating lens element.</a:t>
            </a:r>
          </a:p>
          <a:p>
            <a:r>
              <a:rPr lang="en-GB" dirty="0" smtClean="0"/>
              <a:t>This lens is controlled electronically by a microcomputer within the lens and shifts in the opposite direction of the camera shake, helping to stabilize the image.</a:t>
            </a:r>
          </a:p>
          <a:p>
            <a:r>
              <a:rPr lang="en-GB" dirty="0" smtClean="0"/>
              <a:t>This is detected in microseconds and can give up to 5-stops of stabilization.</a:t>
            </a:r>
          </a:p>
          <a:p>
            <a:r>
              <a:rPr lang="en-GB" dirty="0" smtClean="0"/>
              <a:t>OIS is by far the most common type of IS.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45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Floating Lens</a:t>
            </a:r>
            <a:endParaRPr lang="en-GB" dirty="0"/>
          </a:p>
        </p:txBody>
      </p:sp>
      <p:pic>
        <p:nvPicPr>
          <p:cNvPr id="4" name="Content Placeholder 3" descr="IS-jamm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52" r="-39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329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IOS</a:t>
            </a:r>
            <a:endParaRPr lang="en-GB" dirty="0"/>
          </a:p>
        </p:txBody>
      </p:sp>
      <p:pic>
        <p:nvPicPr>
          <p:cNvPr id="4" name="Content Placeholder 3" descr="ImageStabilizationSyste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851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IOS</a:t>
            </a:r>
            <a:endParaRPr lang="en-GB" dirty="0"/>
          </a:p>
        </p:txBody>
      </p:sp>
      <p:pic>
        <p:nvPicPr>
          <p:cNvPr id="4" name="Content Placeholder 3" descr="VC-Mechanism_EN_web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10" r="-242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569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IOS mechanism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deliver this performance, the lens uses a high precision gyro(s) sensor.</a:t>
            </a:r>
          </a:p>
          <a:p>
            <a:r>
              <a:rPr lang="en-GB" dirty="0" smtClean="0"/>
              <a:t>A linear motor technology checks for camera shake 8000 times a second and controls location feedback of the corrective optical system 1600 times a second to counter even the most minute of high frequency camera shakes (Fujifilm).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64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OIS in a </a:t>
            </a:r>
            <a:r>
              <a:rPr lang="en-GB" dirty="0" err="1" smtClean="0"/>
              <a:t>Fujinon</a:t>
            </a:r>
            <a:r>
              <a:rPr lang="en-GB" dirty="0" smtClean="0"/>
              <a:t> lens</a:t>
            </a:r>
            <a:endParaRPr lang="en-GB" dirty="0"/>
          </a:p>
        </p:txBody>
      </p:sp>
      <p:pic>
        <p:nvPicPr>
          <p:cNvPr id="4" name="Content Placeholder 3" descr="img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39" r="-30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263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Lens Stabilization</a:t>
            </a:r>
            <a:endParaRPr lang="en-GB" dirty="0"/>
          </a:p>
        </p:txBody>
      </p:sp>
      <p:pic>
        <p:nvPicPr>
          <p:cNvPr id="4" name="Content Placeholder 3" descr="lens-stabilzatio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45" b="-187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507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 IOS at 1/13 sec. with 400mm lens</a:t>
            </a:r>
            <a:endParaRPr lang="en-GB" dirty="0"/>
          </a:p>
        </p:txBody>
      </p:sp>
      <p:pic>
        <p:nvPicPr>
          <p:cNvPr id="4" name="Content Placeholder 3" descr="clock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45" r="-452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42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Camera Shake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best way to avoid camera shake is to use a </a:t>
            </a:r>
            <a:r>
              <a:rPr lang="en-GB" b="1" dirty="0" smtClean="0"/>
              <a:t>sturdy tripod</a:t>
            </a:r>
            <a:r>
              <a:rPr lang="en-GB" dirty="0" smtClean="0"/>
              <a:t>!</a:t>
            </a:r>
          </a:p>
          <a:p>
            <a:r>
              <a:rPr lang="en-GB" dirty="0" smtClean="0"/>
              <a:t>However, it is not always practical, permissible or convenient to use a tripod.</a:t>
            </a:r>
          </a:p>
          <a:p>
            <a:r>
              <a:rPr lang="en-GB" dirty="0" smtClean="0"/>
              <a:t>It is impossible to hold a camera absolutely still, so some movement will occur during the exposure period.</a:t>
            </a:r>
          </a:p>
          <a:p>
            <a:r>
              <a:rPr lang="en-GB" dirty="0" smtClean="0"/>
              <a:t>The longer the focal length of the lens the greater the effect of camera shake.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5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IOS on at 1/13 sec. 400mm</a:t>
            </a:r>
            <a:endParaRPr lang="en-GB" dirty="0"/>
          </a:p>
        </p:txBody>
      </p:sp>
      <p:pic>
        <p:nvPicPr>
          <p:cNvPr id="4" name="Content Placeholder 3" descr="isclock13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45" r="-452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897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Panning is a technique used to get a sharp subject against a motion blurred background.</a:t>
            </a:r>
          </a:p>
          <a:p>
            <a:endParaRPr lang="en-GB" dirty="0"/>
          </a:p>
        </p:txBody>
      </p:sp>
      <p:pic>
        <p:nvPicPr>
          <p:cNvPr id="4" name="Picture 3" descr="panning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03" y="2899989"/>
            <a:ext cx="4449131" cy="29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6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problem arises when the camera IOS system can’t distinguish between your deliberate panning motion and unintentional camera shake.</a:t>
            </a:r>
          </a:p>
          <a:p>
            <a:r>
              <a:rPr lang="en-GB" dirty="0" smtClean="0"/>
              <a:t>Some recent cameras can detect when you’re panning.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68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In-Camera Stabilization (IBIS)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IBIS works by moving the </a:t>
            </a:r>
            <a:r>
              <a:rPr lang="en-GB" b="1" dirty="0" smtClean="0"/>
              <a:t>sensor</a:t>
            </a:r>
            <a:r>
              <a:rPr lang="en-GB" dirty="0" smtClean="0"/>
              <a:t> inside the camera in order to compensate for the camera movement.</a:t>
            </a:r>
          </a:p>
          <a:p>
            <a:r>
              <a:rPr lang="en-GB" dirty="0" smtClean="0"/>
              <a:t>IBIS has a </a:t>
            </a:r>
            <a:r>
              <a:rPr lang="en-GB" i="1" dirty="0" smtClean="0"/>
              <a:t>floating sensor</a:t>
            </a:r>
            <a:r>
              <a:rPr lang="en-GB" dirty="0" smtClean="0"/>
              <a:t> controlled by electromagnets.</a:t>
            </a:r>
            <a:endParaRPr lang="en-GB" i="1" dirty="0" smtClean="0"/>
          </a:p>
          <a:p>
            <a:r>
              <a:rPr lang="en-GB" dirty="0" smtClean="0"/>
              <a:t>Built-in accelerometers measure lateral motion, correcting the sensor by moving it left/right and up/down.</a:t>
            </a:r>
          </a:p>
          <a:p>
            <a:r>
              <a:rPr lang="en-GB" dirty="0" smtClean="0"/>
              <a:t>Some recent cameras also have gyroscopes built-in to detect rotational movement.</a:t>
            </a:r>
          </a:p>
          <a:p>
            <a:pPr marL="0" indent="0">
              <a:buNone/>
            </a:pPr>
            <a:endParaRPr lang="en-GB" i="1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39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Five-Axis IBIS </a:t>
            </a:r>
            <a:endParaRPr lang="en-GB" dirty="0"/>
          </a:p>
        </p:txBody>
      </p:sp>
      <p:pic>
        <p:nvPicPr>
          <p:cNvPr id="4" name="Content Placeholder 3" descr="Olympus-e-m1_image_stabiliser-680x4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7" r="-73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931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IBIS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Therefore, </a:t>
            </a:r>
            <a:r>
              <a:rPr lang="en-GB" b="1" dirty="0" smtClean="0"/>
              <a:t>five-axis</a:t>
            </a:r>
            <a:r>
              <a:rPr lang="en-GB" dirty="0" smtClean="0"/>
              <a:t> image stabilization can be achieved: horizontal, vertical, yaw, pitch and roll.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 descr="Sensor-Stabilz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66" y="3317150"/>
            <a:ext cx="7022533" cy="28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2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Five Axis IBIS</a:t>
            </a:r>
            <a:endParaRPr lang="en-GB" dirty="0"/>
          </a:p>
        </p:txBody>
      </p:sp>
      <p:pic>
        <p:nvPicPr>
          <p:cNvPr id="4" name="Content Placeholder 3" descr="Sony-stabilization-other-680x3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" r="-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221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Advantages to In-Lens Stabilization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 is far more effective in telephoto lenses.</a:t>
            </a:r>
          </a:p>
          <a:p>
            <a:r>
              <a:rPr lang="en-GB" dirty="0" smtClean="0"/>
              <a:t>It works better in low light conditions</a:t>
            </a:r>
          </a:p>
          <a:p>
            <a:r>
              <a:rPr lang="en-GB" dirty="0" smtClean="0"/>
              <a:t>Has no effect on metering and autofocus</a:t>
            </a:r>
          </a:p>
          <a:p>
            <a:r>
              <a:rPr lang="en-GB" dirty="0" smtClean="0"/>
              <a:t>Will offer better battery life than IBIS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77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Advantages to In-Body Stabilization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Generally, IBIS is cheaper in the long run if you wish to own a range of lenses (particularly primes).</a:t>
            </a:r>
          </a:p>
          <a:p>
            <a:r>
              <a:rPr lang="en-GB" dirty="0" smtClean="0"/>
              <a:t>IBIS is universal </a:t>
            </a:r>
            <a:r>
              <a:rPr lang="mr-IN" dirty="0" smtClean="0"/>
              <a:t>–</a:t>
            </a:r>
            <a:r>
              <a:rPr lang="en-GB" dirty="0" smtClean="0"/>
              <a:t> it works with all lenses.</a:t>
            </a:r>
          </a:p>
          <a:p>
            <a:r>
              <a:rPr lang="en-GB" dirty="0" smtClean="0"/>
              <a:t>IBIS operates in silence </a:t>
            </a:r>
            <a:r>
              <a:rPr lang="mr-IN" dirty="0" smtClean="0"/>
              <a:t>–</a:t>
            </a:r>
            <a:r>
              <a:rPr lang="en-GB" dirty="0" smtClean="0"/>
              <a:t> useful for video.</a:t>
            </a:r>
          </a:p>
          <a:p>
            <a:r>
              <a:rPr lang="en-GB" dirty="0" smtClean="0"/>
              <a:t>IBIS offers cleaner </a:t>
            </a:r>
            <a:r>
              <a:rPr lang="en-GB" dirty="0" err="1" smtClean="0"/>
              <a:t>bokeh</a:t>
            </a:r>
            <a:endParaRPr lang="en-GB" dirty="0" smtClean="0"/>
          </a:p>
          <a:p>
            <a:r>
              <a:rPr lang="en-GB" dirty="0" err="1" smtClean="0"/>
              <a:t>Vloggers</a:t>
            </a:r>
            <a:r>
              <a:rPr lang="en-GB" dirty="0" smtClean="0"/>
              <a:t> benefit from more stable footage.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20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IOS and IBIS working together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Manufacturers like Olympus, Panasonic (Lumix), Fuji and Sony have a list of their IOS lenses that can be used alongside IBIS so that they work in </a:t>
            </a:r>
            <a:r>
              <a:rPr lang="en-GB" b="1" dirty="0" smtClean="0"/>
              <a:t>conjunction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 smtClean="0"/>
              <a:t>For instance, IBIS deals with 3-axis stabilization while IOS deals with pitch and yaw.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14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Tripod </a:t>
            </a:r>
            <a:endParaRPr lang="en-GB" dirty="0"/>
          </a:p>
        </p:txBody>
      </p:sp>
      <p:pic>
        <p:nvPicPr>
          <p:cNvPr id="4" name="Content Placeholder 3" descr="photographer_tripo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73" r="-60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121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Fuji Lenses</a:t>
            </a:r>
            <a:endParaRPr lang="en-GB" dirty="0"/>
          </a:p>
        </p:txBody>
      </p:sp>
      <p:pic>
        <p:nvPicPr>
          <p:cNvPr id="4" name="Content Placeholder 3" descr="fujifilm-xh1-firmware-update-OIS-IB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1" r="-69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193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Fuji Range of Lenses</a:t>
            </a:r>
            <a:endParaRPr lang="en-GB" dirty="0"/>
          </a:p>
        </p:txBody>
      </p:sp>
      <p:pic>
        <p:nvPicPr>
          <p:cNvPr id="4" name="Content Placeholder 3" descr="X-H1-I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2" r="-9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476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Motion Blur and Image Stabilization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Image Stabilization does </a:t>
            </a:r>
            <a:r>
              <a:rPr lang="en-GB" b="1" dirty="0" smtClean="0"/>
              <a:t>NOT</a:t>
            </a:r>
            <a:r>
              <a:rPr lang="en-GB" dirty="0" smtClean="0"/>
              <a:t> eliminate blur due to a </a:t>
            </a:r>
            <a:r>
              <a:rPr lang="en-GB" b="1" dirty="0" smtClean="0"/>
              <a:t>subject moving </a:t>
            </a:r>
            <a:r>
              <a:rPr lang="en-GB" dirty="0" smtClean="0"/>
              <a:t>during exposure.</a:t>
            </a:r>
          </a:p>
          <a:p>
            <a:r>
              <a:rPr lang="en-GB" dirty="0" smtClean="0"/>
              <a:t>Using slow shutter speeds will result in motion blur.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04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Motion Blur at 1/13 sec</a:t>
            </a:r>
            <a:endParaRPr lang="en-GB" dirty="0"/>
          </a:p>
        </p:txBody>
      </p:sp>
      <p:pic>
        <p:nvPicPr>
          <p:cNvPr id="4" name="Content Placeholder 3" descr="untitled-477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473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Motion Blur at 1/13 sec.</a:t>
            </a:r>
            <a:endParaRPr lang="en-GB" dirty="0"/>
          </a:p>
        </p:txBody>
      </p:sp>
      <p:pic>
        <p:nvPicPr>
          <p:cNvPr id="4" name="Content Placeholder 3" descr="motion blur-477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983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822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Intentional Camera Movement (ICM)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60mm lens at 1/8 sec</a:t>
            </a:r>
          </a:p>
          <a:p>
            <a:endParaRPr lang="en-GB" dirty="0"/>
          </a:p>
        </p:txBody>
      </p:sp>
      <p:pic>
        <p:nvPicPr>
          <p:cNvPr id="6" name="Picture 5" descr="untitled-00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52" y="1315149"/>
            <a:ext cx="3793342" cy="54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35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Lenses used in 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Fuji Lens			Equivalent		Reciprocity</a:t>
            </a:r>
          </a:p>
          <a:p>
            <a:r>
              <a:rPr lang="en-GB" dirty="0" smtClean="0"/>
              <a:t>14mm			21mm			1/21 sec</a:t>
            </a:r>
          </a:p>
          <a:p>
            <a:r>
              <a:rPr lang="en-GB" dirty="0" smtClean="0"/>
              <a:t>35mm			52.5mm			1/52.5 sec</a:t>
            </a:r>
          </a:p>
          <a:p>
            <a:r>
              <a:rPr lang="en-GB" dirty="0" smtClean="0"/>
              <a:t>56mm			84mm			1/85 sec</a:t>
            </a:r>
          </a:p>
          <a:p>
            <a:r>
              <a:rPr lang="en-GB" dirty="0" smtClean="0"/>
              <a:t>55mm*			82.5mm			1/82.5 sec</a:t>
            </a:r>
          </a:p>
          <a:p>
            <a:r>
              <a:rPr lang="en-GB" dirty="0" smtClean="0"/>
              <a:t>200mm*			300mm			1/30 sec</a:t>
            </a:r>
          </a:p>
          <a:p>
            <a:r>
              <a:rPr lang="en-GB" dirty="0" smtClean="0"/>
              <a:t>* ISO lenses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049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Shutter Speed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Fast shutter speeds will minimise image blur ( e.g. 1/1000 sec) due to camera shake.</a:t>
            </a:r>
          </a:p>
          <a:p>
            <a:r>
              <a:rPr lang="en-GB" dirty="0" smtClean="0"/>
              <a:t>Slow shutter speeds (e.g. 1/30 sec) will maximise image blur due to camera shake.</a:t>
            </a:r>
          </a:p>
          <a:p>
            <a:r>
              <a:rPr lang="en-GB" dirty="0" smtClean="0"/>
              <a:t>Image blur due to camera shake increases as the focal length of the lens increases.</a:t>
            </a:r>
          </a:p>
          <a:p>
            <a:r>
              <a:rPr lang="en-GB" dirty="0" smtClean="0"/>
              <a:t>Wide angle lenses (with relatively short focal lengths) exhibit less image blur problems than telephoto lenses (with long focal lengths).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45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 in still photography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photography, </a:t>
            </a:r>
            <a:r>
              <a:rPr lang="en-GB" b="1" dirty="0" smtClean="0"/>
              <a:t>image stabilization </a:t>
            </a:r>
            <a:r>
              <a:rPr lang="en-GB" dirty="0" smtClean="0"/>
              <a:t>can facilitate shutter speeds 2 </a:t>
            </a:r>
            <a:r>
              <a:rPr lang="mr-IN" dirty="0" smtClean="0"/>
              <a:t>–</a:t>
            </a:r>
            <a:r>
              <a:rPr lang="en-GB" dirty="0" smtClean="0"/>
              <a:t> 5 stops slower than non stabilized exposures.</a:t>
            </a:r>
          </a:p>
          <a:p>
            <a:r>
              <a:rPr lang="en-GB" dirty="0" smtClean="0"/>
              <a:t>For example: 1/250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dirty="0">
                <a:sym typeface="Wingdings"/>
              </a:rPr>
              <a:t> </a:t>
            </a:r>
            <a:r>
              <a:rPr lang="en-GB" dirty="0" smtClean="0">
                <a:sym typeface="Wingdings"/>
              </a:rPr>
              <a:t>1/8 sec (5 stops)</a:t>
            </a:r>
            <a:endParaRPr lang="en-GB" dirty="0" smtClean="0"/>
          </a:p>
          <a:p>
            <a:r>
              <a:rPr lang="en-GB" dirty="0" smtClean="0"/>
              <a:t>That is, exposures can be 4 </a:t>
            </a:r>
            <a:r>
              <a:rPr lang="mr-IN" dirty="0" smtClean="0"/>
              <a:t>–</a:t>
            </a:r>
            <a:r>
              <a:rPr lang="en-GB" dirty="0" smtClean="0"/>
              <a:t> 32 times </a:t>
            </a:r>
            <a:r>
              <a:rPr lang="en-GB" b="1" dirty="0" smtClean="0"/>
              <a:t>longer</a:t>
            </a:r>
            <a:r>
              <a:rPr lang="en-GB" b="1" i="1" dirty="0" smtClean="0"/>
              <a:t> </a:t>
            </a:r>
            <a:r>
              <a:rPr lang="en-GB" dirty="0" smtClean="0"/>
              <a:t>without incurring noticeable blur.</a:t>
            </a:r>
          </a:p>
          <a:p>
            <a:r>
              <a:rPr lang="en-GB" dirty="0" smtClean="0"/>
              <a:t>This is a great advantage in low-light conditions or when using telephoto lenses.</a:t>
            </a:r>
          </a:p>
        </p:txBody>
      </p:sp>
    </p:spTree>
    <p:extLst>
      <p:ext uri="{BB962C8B-B14F-4D97-AF65-F5344CB8AC3E}">
        <p14:creationId xmlns:p14="http://schemas.microsoft.com/office/powerpoint/2010/main" val="165301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By using slow shutter speeds we can avoid using high ISO settings.</a:t>
            </a:r>
          </a:p>
          <a:p>
            <a:r>
              <a:rPr lang="en-GB" dirty="0" smtClean="0"/>
              <a:t>The higher the ISO setting, the more noise will appear in an image.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49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Reciprocal Rule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old rule of thumb for determining the slowest shutter speeds possible for hand holding </a:t>
            </a:r>
            <a:r>
              <a:rPr lang="en-GB" i="1" dirty="0" smtClean="0"/>
              <a:t>without noticeable blur</a:t>
            </a:r>
            <a:r>
              <a:rPr lang="en-GB" dirty="0" smtClean="0"/>
              <a:t> due to camera shake is: </a:t>
            </a:r>
            <a:r>
              <a:rPr lang="en-GB" b="1" dirty="0"/>
              <a:t>1/focal length of the lens (mm</a:t>
            </a:r>
            <a:r>
              <a:rPr lang="en-GB" b="1" dirty="0" smtClean="0"/>
              <a:t>)</a:t>
            </a:r>
          </a:p>
          <a:p>
            <a:r>
              <a:rPr lang="en-GB" dirty="0" smtClean="0"/>
              <a:t>For </a:t>
            </a:r>
            <a:r>
              <a:rPr lang="en-GB" dirty="0"/>
              <a:t>a 50mm </a:t>
            </a:r>
            <a:r>
              <a:rPr lang="en-GB" dirty="0" smtClean="0"/>
              <a:t>lens, </a:t>
            </a:r>
            <a:r>
              <a:rPr lang="en-GB" dirty="0"/>
              <a:t>this would be: 1/50 </a:t>
            </a:r>
            <a:r>
              <a:rPr lang="en-GB" dirty="0" smtClean="0"/>
              <a:t>sec</a:t>
            </a:r>
          </a:p>
          <a:p>
            <a:r>
              <a:rPr lang="en-GB" dirty="0" smtClean="0"/>
              <a:t>This rule was based on the </a:t>
            </a:r>
            <a:r>
              <a:rPr lang="en-GB" b="1" dirty="0" smtClean="0"/>
              <a:t>35mm film camera</a:t>
            </a:r>
          </a:p>
          <a:p>
            <a:r>
              <a:rPr lang="en-GB" dirty="0" smtClean="0"/>
              <a:t>You can’t apply this rule to digital cameras without taking into account various factors.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85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1505</Words>
  <Application>Microsoft Macintosh PowerPoint</Application>
  <PresentationFormat>On-screen Show (4:3)</PresentationFormat>
  <Paragraphs>153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Image Stabilization</vt:lpstr>
      <vt:lpstr>Camera Shake</vt:lpstr>
      <vt:lpstr>Image Blur</vt:lpstr>
      <vt:lpstr>Camera Shake</vt:lpstr>
      <vt:lpstr>Tripod </vt:lpstr>
      <vt:lpstr>Shutter Speed</vt:lpstr>
      <vt:lpstr>Applications in still photography</vt:lpstr>
      <vt:lpstr>ISO</vt:lpstr>
      <vt:lpstr>The Reciprocal Rule</vt:lpstr>
      <vt:lpstr>Crop Factor (1)</vt:lpstr>
      <vt:lpstr>Digital Sensor</vt:lpstr>
      <vt:lpstr>Crop Factor (2)</vt:lpstr>
      <vt:lpstr>Sensor Sizes</vt:lpstr>
      <vt:lpstr>Crop Factor</vt:lpstr>
      <vt:lpstr>The outer red box displays what a 36 x 24 mm sensor would see. The inner blue box displays what a 15 x 23 mm sensor would see using the same lens.</vt:lpstr>
      <vt:lpstr>Crop Factor</vt:lpstr>
      <vt:lpstr>Crop Factor of common cameras</vt:lpstr>
      <vt:lpstr>Reciprocal Rule and Crop Factor</vt:lpstr>
      <vt:lpstr>Practical considerations</vt:lpstr>
      <vt:lpstr>Digital Cameras</vt:lpstr>
      <vt:lpstr>Sensor Sizes</vt:lpstr>
      <vt:lpstr>Sensor Sizes</vt:lpstr>
      <vt:lpstr>Sensor Sizes</vt:lpstr>
      <vt:lpstr>Sensor Sizes</vt:lpstr>
      <vt:lpstr>Sensor Sizes</vt:lpstr>
      <vt:lpstr>Sensor Sizes</vt:lpstr>
      <vt:lpstr>Smartphone Sensors</vt:lpstr>
      <vt:lpstr>Image Stabilization</vt:lpstr>
      <vt:lpstr>Camera Movements</vt:lpstr>
      <vt:lpstr>Camera Movements</vt:lpstr>
      <vt:lpstr>Camera Movements</vt:lpstr>
      <vt:lpstr>Optical Image Stabilization (O.I.S.)</vt:lpstr>
      <vt:lpstr>Floating Lens</vt:lpstr>
      <vt:lpstr>IOS</vt:lpstr>
      <vt:lpstr>IOS</vt:lpstr>
      <vt:lpstr>IOS mechanism</vt:lpstr>
      <vt:lpstr>OIS in a Fujinon lens</vt:lpstr>
      <vt:lpstr>Lens Stabilization</vt:lpstr>
      <vt:lpstr>No IOS at 1/13 sec. with 400mm lens</vt:lpstr>
      <vt:lpstr>IOS on at 1/13 sec. 400mm</vt:lpstr>
      <vt:lpstr>Panning</vt:lpstr>
      <vt:lpstr>Panning</vt:lpstr>
      <vt:lpstr>In-Camera Stabilization (IBIS)</vt:lpstr>
      <vt:lpstr>Five-Axis IBIS </vt:lpstr>
      <vt:lpstr>IBIS</vt:lpstr>
      <vt:lpstr>Five Axis IBIS</vt:lpstr>
      <vt:lpstr>Advantages to In-Lens Stabilization</vt:lpstr>
      <vt:lpstr>Advantages to In-Body Stabilization</vt:lpstr>
      <vt:lpstr>IOS and IBIS working together</vt:lpstr>
      <vt:lpstr>Fuji Lenses</vt:lpstr>
      <vt:lpstr>Fuji Range of Lenses</vt:lpstr>
      <vt:lpstr>Motion Blur and Image Stabilization</vt:lpstr>
      <vt:lpstr>Motion Blur at 1/13 sec</vt:lpstr>
      <vt:lpstr>Motion Blur at 1/13 sec.</vt:lpstr>
      <vt:lpstr>Intentional Camera Movement (ICM)</vt:lpstr>
      <vt:lpstr>Lenses used in testing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Stabilization</dc:title>
  <dc:creator>Anthony Willam  Smith</dc:creator>
  <cp:lastModifiedBy>Anthony Willam  Smith</cp:lastModifiedBy>
  <cp:revision>64</cp:revision>
  <dcterms:created xsi:type="dcterms:W3CDTF">2019-02-25T14:28:20Z</dcterms:created>
  <dcterms:modified xsi:type="dcterms:W3CDTF">2019-03-05T11:12:22Z</dcterms:modified>
</cp:coreProperties>
</file>